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7" r:id="rId4"/>
    <p:sldId id="28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114" y="10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TEAM 11 – Web Programming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37744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>
                <a:solidFill>
                  <a:srgbClr val="F2F2F2"/>
                </a:solidFill>
              </a:defRPr>
            </a:pPr>
            <a:r>
              <a:t>PowerPoint Presentation – Autumn 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20624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[Add the grey T-rex background image here if desired]</a:t>
            </a:r>
          </a:p>
        </p:txBody>
      </p:sp>
      <p:pic>
        <p:nvPicPr>
          <p:cNvPr id="7" name="Picture 6" descr="A dinosaur with text on it&#10;&#10;AI-generated content may be incorrect.">
            <a:extLst>
              <a:ext uri="{FF2B5EF4-FFF2-40B4-BE49-F238E27FC236}">
                <a16:creationId xmlns:a16="http://schemas.microsoft.com/office/drawing/2014/main" id="{13017DBC-0F3A-6972-7822-A94B5089D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5 – 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TMDB-powered search with debounced queries and clean result mapping for titles, years, and ratings.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9FE0C-1DFD-2BA6-BF75-BD2F63C4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499318" cy="3297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685C1-04F0-E22E-C727-02DE56F8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290"/>
            <a:ext cx="3287660" cy="32976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6 – Showtimes (Finnkino Integration)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Finnkino integration retrieves showtimes dynamically using public API. Parsed date and time are converted into Postgres timestamptz format for consistent storage.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7A458-F9CA-14B8-106F-51A74B25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43" y="3429000"/>
            <a:ext cx="2281149" cy="3127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D8472-9A3C-124B-B788-FCB642E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21" y="3429001"/>
            <a:ext cx="2371044" cy="31270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7 – Group 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Each group has its own page showing members and shared movies. Role-based permissions control what actions are available.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825211-B03E-88B6-1445-C78D253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743413" cy="3195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6AF38C-7457-A7CF-6016-FE2282C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85" y="3429000"/>
            <a:ext cx="3921369" cy="31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8 – Add Member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Users can invite or add new members to a group. Pending requests are displayed until approved by an admin.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267DE-53C4-9E1C-3A09-A5E91C7A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866665" cy="3001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312AF5-CE2C-0046-5111-64229B42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21" y="3429000"/>
            <a:ext cx="4115885" cy="17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5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9 – Remove Member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Admins can remove group members safely. Deletions update both database and interface immediately.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rPr dirty="0"/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D9FB19-7DC4-8CCD-F735-4B064789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7315200" cy="1340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1D6DF-48C5-EB6D-B950-5A8B4FBC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4977342"/>
            <a:ext cx="7315200" cy="113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92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10 – Group Customization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Groups can personalize their page with name and description fields stored in the database.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587F9-E8AE-CDA0-7027-A4622FA8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5011615" cy="3257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27522-E3F0-9134-21C4-0836D5C7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74" y="3429000"/>
            <a:ext cx="2732118" cy="701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5ED888-9980-E9BA-E926-6C89D8DC2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774" y="4336646"/>
            <a:ext cx="2732118" cy="8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11 – Movie Reviews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Users can write and rate movie reviews (1–5). Reviews are linked to both users and movie IDs.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99BEBD-0D71-7302-8A0B-65C4A69F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253091" cy="3288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98A1C9-C0F4-4455-F107-AA592274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31" y="3429000"/>
            <a:ext cx="4695092" cy="29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16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12 – Review Browsing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All reviews are visible in the app with average ratings displayed on each title’s detail modal.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5CFEB5-5783-EF92-981F-9A0A759FF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1"/>
            <a:ext cx="5169877" cy="33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07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13 – Favorites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530" y="2099603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Users can mark movies as favorites. Favorites are stored per user and synced instantly.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5B6BD-757E-05DD-81D4-863FCCEE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0" y="3562644"/>
            <a:ext cx="4212625" cy="3145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0E71C-2C93-F455-8262-0EC47F75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853" y="3562644"/>
            <a:ext cx="3444345" cy="31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9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14 – Sharing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Public share links allow users to share their lists or movie picks with others. Unique UUID-based URLs.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5B356B-2239-A979-01E8-3F8D9408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3566160"/>
            <a:ext cx="3991708" cy="1822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AE68DD-A6F6-B8C2-792E-136A5DE7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77" y="3557444"/>
            <a:ext cx="4684744" cy="18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8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Project Brand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920240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400" b="1">
                <a:solidFill>
                  <a:srgbClr val="F2F2F2"/>
                </a:solidFill>
              </a:defRPr>
            </a:pPr>
            <a:r>
              <a:rPr dirty="0"/>
              <a:t>Pink Baby Dragon Movie Hub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108960"/>
            <a:ext cx="7315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0">
                <a:solidFill>
                  <a:srgbClr val="F2F2F2"/>
                </a:solidFill>
              </a:defRPr>
            </a:pPr>
            <a:r>
              <a:t>Our web application combines movie discovery, social features, and a touch of pink fire.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66344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>
                <a:solidFill>
                  <a:srgbClr val="D9D9D9"/>
                </a:solidFill>
              </a:defRPr>
            </a:pPr>
            <a:r>
              <a:rPr dirty="0"/>
              <a:t>[Image placeholder – Pink Dragon logo here]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83110-5364-0B3C-8FB6-BDD49C21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956537"/>
            <a:ext cx="7315199" cy="2796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585CD-B24D-A2F0-4305-06E17784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465" y="228599"/>
            <a:ext cx="835269" cy="750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59AB74-FC21-A456-7D03-ADB188636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64" y="251733"/>
            <a:ext cx="1891472" cy="7505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15a – Theme Switcher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Light and dark themes with smooth transitions implemented via CSS variables.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7C101-BC65-37CE-A60A-B339072F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7" y="3429000"/>
            <a:ext cx="4298285" cy="3225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588E1-D463-2CFA-2706-84C344E5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37" y="3429000"/>
            <a:ext cx="4298285" cy="32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8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15b – Random Picker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Random movie picker uses genre filters and returns one movie suggestion with instant modal view.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BC44E-69A1-86CE-DD0D-CD7D2178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3829970" cy="3040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0E1CF-0818-9BE5-EE5D-1497D52E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86" y="3425464"/>
            <a:ext cx="3610162" cy="30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7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Automated Testing (Mocha / Chai / Supertest)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Automated backend tests verify REST endpoints and database operations.</a:t>
            </a:r>
            <a:br/>
            <a:r>
              <a:t>Includes positive and negative cases with setup hooks and clean teardown.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F8990-8FD1-E9F7-644B-17F40340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66160"/>
            <a:ext cx="3415889" cy="30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91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REST API Documentation (Postman)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rPr dirty="0"/>
              <a:t>Endpoints documented in Postman and aligned with MVC controllers.</a:t>
            </a:r>
            <a:br>
              <a:rPr dirty="0"/>
            </a:br>
            <a:r>
              <a:rPr dirty="0"/>
              <a:t>Consistent response shapes and error handling across routes.</a:t>
            </a:r>
            <a:endParaRPr lang="en-US" dirty="0"/>
          </a:p>
          <a:p>
            <a:pPr>
              <a:defRPr sz="2200" b="0">
                <a:solidFill>
                  <a:srgbClr val="F2F2F2"/>
                </a:solidFill>
              </a:defRPr>
            </a:pPr>
            <a:r>
              <a:rPr lang="en-US" dirty="0"/>
              <a:t>https://documenter.getpostman.com/view/41366007/2sB3QKsqMR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7535D-E522-522E-F83A-B53CC54C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888224"/>
            <a:ext cx="3807069" cy="2831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92275-4814-0380-AA10-2B6E885A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91" y="3888223"/>
            <a:ext cx="3903968" cy="283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7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From Wireframe to Final UI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Initial wireframes guided the component structure. Final design is responsive</a:t>
            </a:r>
            <a:br/>
            <a:r>
              <a:t>and accessible with Bootstrap grid and semantic HTML.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1666B-FD50-F93E-B807-0E51F169A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429000"/>
            <a:ext cx="3234378" cy="3226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69ACC-40E7-16CC-60F8-00349B5F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428999"/>
            <a:ext cx="3343995" cy="32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0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ER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A1DEE-061A-2D55-51CB-217D075D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34" y="2261318"/>
            <a:ext cx="8321532" cy="41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Project Management – Scrum &amp; Backlog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We planned sprints, tracked tasks in the backlog, and reviewed progress at the end of each sprint.</a:t>
            </a:r>
            <a:br/>
            <a:r>
              <a:t>Team communication and clear roles kept the project moving like a train.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21DAB-15D0-D5A1-BEE6-E6F1AB2B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66160"/>
            <a:ext cx="4009292" cy="2769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5A2B0-501D-CCD2-63EA-261F2ABC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408" y="3566160"/>
            <a:ext cx="3657600" cy="18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Deployment (Render.com)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Backend and frontend deployed to Render with environment configuration and CORS.</a:t>
            </a:r>
            <a:br/>
            <a:r>
              <a:t>Health checks and logs monitored for stability.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49A2A-B25D-9F15-513A-52D7E023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4352192" cy="2423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FD5D0F-9D0B-526D-4AD7-20103B99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231" y="3429000"/>
            <a:ext cx="2778369" cy="17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37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Joonas Väyrynen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[Excel work-hour summary screenshot]</a:t>
            </a:r>
          </a:p>
        </p:txBody>
      </p:sp>
    </p:spTree>
    <p:extLst>
      <p:ext uri="{BB962C8B-B14F-4D97-AF65-F5344CB8AC3E}">
        <p14:creationId xmlns:p14="http://schemas.microsoft.com/office/powerpoint/2010/main" val="1077140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Tommi Järvenpää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[Excel work-hour summary screenshot]</a:t>
            </a:r>
          </a:p>
        </p:txBody>
      </p:sp>
    </p:spTree>
    <p:extLst>
      <p:ext uri="{BB962C8B-B14F-4D97-AF65-F5344CB8AC3E}">
        <p14:creationId xmlns:p14="http://schemas.microsoft.com/office/powerpoint/2010/main" val="352221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Team &amp; Roles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286000"/>
            <a:ext cx="384048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rPr b="1" dirty="0"/>
              <a:t>Joonas Väyrynen</a:t>
            </a:r>
            <a:br>
              <a:rPr dirty="0"/>
            </a:br>
            <a:r>
              <a:rPr sz="1600" dirty="0"/>
              <a:t>Focused on backend database integration, </a:t>
            </a:r>
            <a:r>
              <a:rPr sz="1600" dirty="0" err="1"/>
              <a:t>Finnkino</a:t>
            </a:r>
            <a:r>
              <a:rPr sz="1600" dirty="0"/>
              <a:t> API, and REST API documentation. Contributed to testing and deployment setup.</a:t>
            </a:r>
            <a:br>
              <a:rPr dirty="0"/>
            </a:br>
            <a:endParaRPr lang="en-US" dirty="0"/>
          </a:p>
          <a:p>
            <a:pPr algn="l">
              <a:defRPr sz="2200" b="0">
                <a:solidFill>
                  <a:srgbClr val="F2F2F2"/>
                </a:solidFill>
              </a:defRPr>
            </a:pPr>
            <a:r>
              <a:rPr b="1" dirty="0"/>
              <a:t>Tommi Järvenpää</a:t>
            </a:r>
            <a:br>
              <a:rPr dirty="0"/>
            </a:br>
            <a:r>
              <a:rPr sz="1600" dirty="0"/>
              <a:t>Worked on the user interface, favorite list sharing, and user page creation. Ensured responsive layout and usability consistency.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6320" y="2286000"/>
            <a:ext cx="384048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 b="0">
                <a:solidFill>
                  <a:srgbClr val="F2F2F2"/>
                </a:solidFill>
              </a:defRPr>
            </a:pPr>
            <a:r>
              <a:rPr b="1" dirty="0"/>
              <a:t>Miro Hovi</a:t>
            </a:r>
            <a:br>
              <a:rPr dirty="0"/>
            </a:br>
            <a:r>
              <a:rPr sz="1600" dirty="0"/>
              <a:t>Implemented backend logic for login, logout, user creation, database operations, and group functionality. Also contributed to</a:t>
            </a:r>
            <a:r>
              <a:rPr lang="en-US" sz="1600" dirty="0"/>
              <a:t> </a:t>
            </a:r>
            <a:r>
              <a:rPr sz="1600" dirty="0"/>
              <a:t>testing and documentation.</a:t>
            </a:r>
            <a:endParaRPr lang="en-US" sz="1600" dirty="0"/>
          </a:p>
          <a:p>
            <a:pPr algn="l">
              <a:defRPr sz="2200" b="0">
                <a:solidFill>
                  <a:srgbClr val="F2F2F2"/>
                </a:solidFill>
              </a:defRPr>
            </a:pPr>
            <a:endParaRPr lang="en-US" dirty="0"/>
          </a:p>
          <a:p>
            <a:pPr>
              <a:defRPr sz="2200" b="0">
                <a:solidFill>
                  <a:srgbClr val="F2F2F2"/>
                </a:solidFill>
              </a:defRPr>
            </a:pPr>
            <a:r>
              <a:rPr b="1" dirty="0"/>
              <a:t>Antero Muunoja</a:t>
            </a:r>
            <a:br>
              <a:rPr dirty="0"/>
            </a:br>
            <a:r>
              <a:rPr lang="en-US" sz="1600" dirty="0"/>
              <a:t>Coordinated overall architecture and design. Implemented authentication (JWT, </a:t>
            </a:r>
            <a:r>
              <a:rPr lang="en-US" sz="1600" dirty="0" err="1"/>
              <a:t>bcrypt</a:t>
            </a:r>
            <a:r>
              <a:rPr lang="en-US" sz="1600" dirty="0"/>
              <a:t>), MVC structure, database design, and worked in AI-assisted partnership throughout development. Supported all team members across backend, frontend, and documentation.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42389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Miro Hovi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[Excel work-hour summary screenshot]</a:t>
            </a:r>
          </a:p>
        </p:txBody>
      </p:sp>
    </p:spTree>
    <p:extLst>
      <p:ext uri="{BB962C8B-B14F-4D97-AF65-F5344CB8AC3E}">
        <p14:creationId xmlns:p14="http://schemas.microsoft.com/office/powerpoint/2010/main" val="2729748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Work Hours – Antero Muunoja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rPr lang="en-FI" dirty="0"/>
              <a:t>[</a:t>
            </a:r>
            <a:r>
              <a:rPr lang="en-US" dirty="0"/>
              <a:t>Excel work-hour summary screenshot</a:t>
            </a:r>
            <a:r>
              <a:rPr lang="en-FI" dirty="0"/>
              <a:t>]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9232DF-81CC-0C40-4044-223BB023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89" y="1823809"/>
            <a:ext cx="5745222" cy="49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60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All Mandatory Features Implemented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37744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0">
                <a:solidFill>
                  <a:srgbClr val="F2F2F2"/>
                </a:solidFill>
              </a:defRPr>
            </a:pPr>
            <a:r>
              <a:t>All required functionalities and documentation completed.</a:t>
            </a:r>
            <a:br/>
            <a:r>
              <a:t>Additional improvements and polish delivered.</a:t>
            </a:r>
          </a:p>
        </p:txBody>
      </p:sp>
      <p:pic>
        <p:nvPicPr>
          <p:cNvPr id="9" name="Picture 8" descr="A black background with pink letters&#10;&#10;AI-generated content may be incorrect.">
            <a:extLst>
              <a:ext uri="{FF2B5EF4-FFF2-40B4-BE49-F238E27FC236}">
                <a16:creationId xmlns:a16="http://schemas.microsoft.com/office/drawing/2014/main" id="{48420A75-D3A6-88B2-87C9-DB97F9DC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840480"/>
            <a:ext cx="7620000" cy="1714500"/>
          </a:xfrm>
          <a:prstGeom prst="rect">
            <a:avLst/>
          </a:prstGeom>
        </p:spPr>
      </p:pic>
      <p:pic>
        <p:nvPicPr>
          <p:cNvPr id="11" name="Picture 10" descr="A pink and black cartoon&#10;&#10;AI-generated content may be incorrect.">
            <a:extLst>
              <a:ext uri="{FF2B5EF4-FFF2-40B4-BE49-F238E27FC236}">
                <a16:creationId xmlns:a16="http://schemas.microsoft.com/office/drawing/2014/main" id="{E7509F31-D0C5-6808-FD0C-6F6441D8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702397"/>
            <a:ext cx="665285" cy="665285"/>
          </a:xfrm>
          <a:prstGeom prst="rect">
            <a:avLst/>
          </a:prstGeom>
        </p:spPr>
      </p:pic>
      <p:pic>
        <p:nvPicPr>
          <p:cNvPr id="13" name="Picture 12" descr="A pink cartoon face with black dots and triangles&#10;&#10;AI-generated content may be incorrect.">
            <a:extLst>
              <a:ext uri="{FF2B5EF4-FFF2-40B4-BE49-F238E27FC236}">
                <a16:creationId xmlns:a16="http://schemas.microsoft.com/office/drawing/2014/main" id="{9240F123-0385-774C-535B-269D87C49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46" y="5702396"/>
            <a:ext cx="665285" cy="665285"/>
          </a:xfrm>
          <a:prstGeom prst="rect">
            <a:avLst/>
          </a:prstGeom>
        </p:spPr>
      </p:pic>
      <p:pic>
        <p:nvPicPr>
          <p:cNvPr id="15" name="Picture 14" descr="A pink text on a white background&#10;&#10;AI-generated content may be incorrect.">
            <a:extLst>
              <a:ext uri="{FF2B5EF4-FFF2-40B4-BE49-F238E27FC236}">
                <a16:creationId xmlns:a16="http://schemas.microsoft.com/office/drawing/2014/main" id="{9F4BCF23-E86E-E42B-AEAA-06BD0B5D3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548" y="5751781"/>
            <a:ext cx="2956822" cy="6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7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What We Learned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0">
                <a:solidFill>
                  <a:srgbClr val="F2F2F2"/>
                </a:solidFill>
              </a:defRPr>
            </a:pPr>
            <a:r>
              <a:t>We deepened our understanding of the full-stack web architecture, teamwork, and version control.</a:t>
            </a:r>
            <a:br/>
            <a:r>
              <a:t>We learned to apply the MVC model, authentication flows, and database migrations in practice.</a:t>
            </a:r>
            <a:br/>
            <a:r>
              <a:t>Collaboration and communication were key factors for success — and we also learned to use AI tools effectively.</a:t>
            </a:r>
          </a:p>
        </p:txBody>
      </p:sp>
    </p:spTree>
    <p:extLst>
      <p:ext uri="{BB962C8B-B14F-4D97-AF65-F5344CB8AC3E}">
        <p14:creationId xmlns:p14="http://schemas.microsoft.com/office/powerpoint/2010/main" val="426364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All 15/15 Functionalities Implemented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37744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0">
                <a:solidFill>
                  <a:srgbClr val="F2F2F2"/>
                </a:solidFill>
              </a:defRPr>
            </a:pPr>
            <a:r>
              <a:t>All required functionalities were implemented and demonstrated successfully.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20624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>
                <a:solidFill>
                  <a:srgbClr val="D9D9D9"/>
                </a:solidFill>
              </a:defRPr>
            </a:pPr>
            <a:r>
              <a:t>[Image placeholder – Checklist image here]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3008C-3967-C6BD-4ABB-13EEC4EF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89268"/>
            <a:ext cx="7315200" cy="34983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1 – Responsiveness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The layout adapts dynamically to screen size using Bootstrap grid and media queries. Images and cards are optimized for mobile and desktop.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Right]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9116E-DA3D-76BF-6106-27D96E85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6" y="3223260"/>
            <a:ext cx="2565755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6FE88E-58C5-1252-7CD4-7211590AA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223260"/>
            <a:ext cx="2803780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823F0B-1863-1BAD-AA99-2DAE794EF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297" y="3117244"/>
            <a:ext cx="3234491" cy="18850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184D45-FB3F-99FB-A88B-C2FA3D467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297" y="5062102"/>
            <a:ext cx="3234491" cy="15901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2 – Registration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Secure user registration with hashed passwords (bcrypt) and input validation on both client and server.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D9D9D9"/>
                </a:solidFill>
              </a:defRPr>
            </a:pPr>
            <a:r>
              <a:t>[Image placeholder – Left]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032790-10FF-1B1E-2065-0C064F86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5354515" cy="288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2CA0F5-9499-84E6-54FF-2E3934DE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0" y="4567276"/>
            <a:ext cx="2602483" cy="17491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3 – Login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rPr dirty="0"/>
              <a:t>JWT-based login flow with token storage and protected routes. Smooth UX with error feedback.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B8B9D-3119-5138-650C-7162FA96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4606700" cy="2880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999DD5-E560-B875-B43F-67C35548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596" y="5858840"/>
            <a:ext cx="2534004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111"/>
            </a:gs>
            <a:gs pos="100000">
              <a:srgbClr val="E83E8C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2F2F2"/>
                </a:solidFill>
              </a:defRPr>
            </a:pPr>
            <a:r>
              <a:t>ID 4 – Account Deletion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0">
                <a:solidFill>
                  <a:srgbClr val="F2F2F2"/>
                </a:solidFill>
              </a:defRPr>
            </a:pPr>
            <a:r>
              <a:t>Transactional deep delete to remove user and related data consistently and safely.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82958-62BB-E053-5892-0AE599C0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6655777" cy="32068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907</Words>
  <Application>Microsoft Office PowerPoint</Application>
  <PresentationFormat>On-screen Show (4:3)</PresentationFormat>
  <Paragraphs>83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Antero Muunoja</dc:creator>
  <cp:keywords/>
  <dc:description>generated using python-pptx</dc:description>
  <cp:lastModifiedBy>Antero Muunoja</cp:lastModifiedBy>
  <cp:revision>3</cp:revision>
  <dcterms:created xsi:type="dcterms:W3CDTF">2013-01-27T09:14:16Z</dcterms:created>
  <dcterms:modified xsi:type="dcterms:W3CDTF">2025-10-14T14:53:18Z</dcterms:modified>
  <cp:category/>
</cp:coreProperties>
</file>